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sldIdLst>
    <p:sldId id="273" r:id="rId2"/>
    <p:sldId id="316" r:id="rId3"/>
    <p:sldId id="330" r:id="rId4"/>
    <p:sldId id="314" r:id="rId5"/>
    <p:sldId id="263" r:id="rId6"/>
    <p:sldId id="261" r:id="rId7"/>
    <p:sldId id="315" r:id="rId8"/>
    <p:sldId id="258" r:id="rId9"/>
    <p:sldId id="332" r:id="rId10"/>
    <p:sldId id="289" r:id="rId11"/>
    <p:sldId id="309" r:id="rId12"/>
    <p:sldId id="327" r:id="rId13"/>
    <p:sldId id="328" r:id="rId14"/>
    <p:sldId id="318" r:id="rId15"/>
    <p:sldId id="326" r:id="rId16"/>
    <p:sldId id="333" r:id="rId17"/>
    <p:sldId id="287" r:id="rId18"/>
    <p:sldId id="321" r:id="rId19"/>
    <p:sldId id="290" r:id="rId20"/>
    <p:sldId id="323" r:id="rId21"/>
    <p:sldId id="291" r:id="rId22"/>
    <p:sldId id="292" r:id="rId23"/>
    <p:sldId id="325" r:id="rId24"/>
    <p:sldId id="296" r:id="rId25"/>
    <p:sldId id="297" r:id="rId26"/>
    <p:sldId id="298" r:id="rId27"/>
    <p:sldId id="299" r:id="rId28"/>
    <p:sldId id="300" r:id="rId29"/>
    <p:sldId id="301" r:id="rId30"/>
    <p:sldId id="304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6084" autoAdjust="0"/>
    <p:restoredTop sz="77575" autoAdjust="0"/>
  </p:normalViewPr>
  <p:slideViewPr>
    <p:cSldViewPr>
      <p:cViewPr varScale="1">
        <p:scale>
          <a:sx n="60" d="100"/>
          <a:sy n="60" d="100"/>
        </p:scale>
        <p:origin x="-142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80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A4E986-1E17-4FAF-9983-EF9FE6B50AC9}" type="datetimeFigureOut">
              <a:rPr lang="en-US" smtClean="0"/>
              <a:pPr/>
              <a:t>2/20/2009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2E61AC-3B60-4A2D-A1D4-ADCE9346634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My talk is very related to today’s colloquium talk given by my advisor, Dr. </a:t>
            </a:r>
            <a:r>
              <a:rPr lang="en-US" dirty="0" err="1" smtClean="0"/>
              <a:t>Pless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I’d like to start with a brief transition from his talk to mine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E61AC-3B60-4A2D-A1D4-ADCE9346634E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If you missed his talk  this</a:t>
            </a:r>
            <a:r>
              <a:rPr lang="en-US" baseline="0" dirty="0" smtClean="0"/>
              <a:t> </a:t>
            </a:r>
            <a:r>
              <a:rPr lang="en-US" dirty="0" smtClean="0"/>
              <a:t>cartoon provides a good summary.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My talk today will be about work that supports this idea.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E61AC-3B60-4A2D-A1D4-ADCE9346634E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 will present our work on answering two </a:t>
            </a:r>
            <a:r>
              <a:rPr lang="en-US" baseline="0" dirty="0" smtClean="0"/>
              <a:t>questions…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answers will be useful because webcams are  </a:t>
            </a:r>
            <a:r>
              <a:rPr lang="en-US" baseline="0" dirty="0" err="1" smtClean="0"/>
              <a:t>uncalibrated</a:t>
            </a:r>
            <a:r>
              <a:rPr lang="en-US" baseline="0" dirty="0" smtClean="0"/>
              <a:t> sensors.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E61AC-3B60-4A2D-A1D4-ADCE9346634E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Answering these questions for </a:t>
            </a:r>
            <a:r>
              <a:rPr lang="en-US" baseline="0" smtClean="0"/>
              <a:t>some webcams is </a:t>
            </a:r>
            <a:r>
              <a:rPr lang="en-US" baseline="0" dirty="0" smtClean="0"/>
              <a:t>easy.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example…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problem is that most webcams aren’t this easy.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E61AC-3B60-4A2D-A1D4-ADCE9346634E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natural scene variations provide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E61AC-3B60-4A2D-A1D4-ADCE9346634E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0F2891-E113-4E7B-99E9-CAC10AE63A85}" type="slidenum">
              <a:rPr lang="en-US"/>
              <a:pPr/>
              <a:t>8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US" dirty="0" smtClean="0"/>
              <a:t>in the dataset we can also observe variations at much longer time scales</a:t>
            </a:r>
          </a:p>
          <a:p>
            <a:pPr marL="228600" indent="-228600">
              <a:buAutoNum type="arabicParenR"/>
            </a:pPr>
            <a:endParaRPr lang="en-US" dirty="0" smtClean="0"/>
          </a:p>
          <a:p>
            <a:pPr marL="228600" indent="-228600">
              <a:buAutoNum type="arabicParenR"/>
            </a:pPr>
            <a:r>
              <a:rPr lang="en-US" dirty="0" smtClean="0"/>
              <a:t>the rest of this talk explores how</a:t>
            </a:r>
            <a:r>
              <a:rPr lang="en-US" baseline="0" dirty="0" smtClean="0"/>
              <a:t> to use the fact that the natural variations </a:t>
            </a:r>
            <a:r>
              <a:rPr lang="en-US" b="1" baseline="0" dirty="0" smtClean="0"/>
              <a:t>depend on the viewpoint </a:t>
            </a:r>
            <a:r>
              <a:rPr lang="en-US" baseline="0" dirty="0" smtClean="0"/>
              <a:t>of the observer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E61AC-3B60-4A2D-A1D4-ADCE9346634E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224C0-ABE5-48D3-89AA-74D6FA9849B4}" type="datetime1">
              <a:rPr lang="en-US" smtClean="0"/>
              <a:pPr/>
              <a:t>2/20/2009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D29F9-2AA2-4B76-8E6F-1723809B9B4B}" type="datetime1">
              <a:rPr lang="en-US" smtClean="0"/>
              <a:pPr/>
              <a:t>2/20/2009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42EDC-81AC-4BE9-A4AF-DF082DE04DE2}" type="datetime1">
              <a:rPr lang="en-US" smtClean="0"/>
              <a:pPr/>
              <a:t>2/20/2009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FF17D-7602-4A0E-8DBE-756C6F46FFE4}" type="datetime1">
              <a:rPr lang="en-US" smtClean="0"/>
              <a:pPr/>
              <a:t>2/20/2009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4C087-E7AC-421D-8CFC-EB951781EC62}" type="datetime1">
              <a:rPr lang="en-US" smtClean="0"/>
              <a:pPr/>
              <a:t>2/20/2009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9193A-3849-434B-A9B0-7D684F1AB304}" type="datetime1">
              <a:rPr lang="en-US" smtClean="0"/>
              <a:pPr/>
              <a:t>2/20/2009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0ABC2-DD04-4466-81AE-040630D809B5}" type="datetime1">
              <a:rPr lang="en-US" smtClean="0"/>
              <a:pPr/>
              <a:t>2/20/2009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9E04-7D23-4363-B5A2-2C21E95DDAA6}" type="datetime1">
              <a:rPr lang="en-US" smtClean="0"/>
              <a:pPr/>
              <a:t>2/20/2009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C6993-3F87-4383-979A-16A02F87D37D}" type="datetime1">
              <a:rPr lang="en-US" smtClean="0"/>
              <a:pPr/>
              <a:t>2/20/2009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AB21-45E6-404B-BE33-D82E5440D3AD}" type="datetime1">
              <a:rPr lang="en-US" smtClean="0"/>
              <a:pPr/>
              <a:t>2/20/2009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D9FD2-46AA-4A15-A9FA-AAEDEF962B87}" type="datetime1">
              <a:rPr lang="en-US" smtClean="0"/>
              <a:pPr/>
              <a:t>2/20/2009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89B18-21FF-4358-81A8-90E4C014ED33}" type="datetime1">
              <a:rPr lang="en-US" smtClean="0"/>
              <a:pPr/>
              <a:t>2/20/2009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w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831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determining the location and orientation of webcams using natural scene variations 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371600" y="4495800"/>
            <a:ext cx="6400800" cy="1752600"/>
          </a:xfrm>
        </p:spPr>
        <p:txBody>
          <a:bodyPr/>
          <a:lstStyle/>
          <a:p>
            <a:r>
              <a:rPr lang="en-US" dirty="0" smtClean="0"/>
              <a:t>Nathan Jacobs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Year1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0400" y="1588"/>
            <a:ext cx="5943600" cy="685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" y="1219200"/>
            <a:ext cx="3124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 year of</a:t>
            </a:r>
          </a:p>
          <a:p>
            <a:r>
              <a:rPr lang="en-US" sz="3600" dirty="0" smtClean="0"/>
              <a:t>       images</a:t>
            </a:r>
          </a:p>
          <a:p>
            <a:r>
              <a:rPr lang="en-US" sz="3600" dirty="0" smtClean="0"/>
              <a:t> from one </a:t>
            </a:r>
          </a:p>
          <a:p>
            <a:r>
              <a:rPr lang="en-US" sz="3600" dirty="0" smtClean="0"/>
              <a:t>       webcam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2971800"/>
            <a:ext cx="3004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daily variations</a:t>
            </a:r>
            <a:endParaRPr lang="en-US" sz="3600" dirty="0"/>
          </a:p>
        </p:txBody>
      </p:sp>
      <p:pic>
        <p:nvPicPr>
          <p:cNvPr id="7" name="Picture 4" descr="Year111"/>
          <p:cNvPicPr>
            <a:picLocks noChangeAspect="1" noChangeArrowheads="1"/>
          </p:cNvPicPr>
          <p:nvPr/>
        </p:nvPicPr>
        <p:blipFill>
          <a:blip r:embed="rId2"/>
          <a:srcRect t="88886" b="5557"/>
          <a:stretch>
            <a:fillRect/>
          </a:stretch>
        </p:blipFill>
        <p:spPr bwMode="auto">
          <a:xfrm>
            <a:off x="0" y="3657600"/>
            <a:ext cx="9144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595221" y="42672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6275" y="4267200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sunrise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00800" y="4267200"/>
            <a:ext cx="799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sunset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examples of natural variations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day to day variations</a:t>
            </a:r>
          </a:p>
        </p:txBody>
      </p:sp>
      <p:pic>
        <p:nvPicPr>
          <p:cNvPr id="10243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/>
          <a:srcRect b="7071"/>
          <a:stretch>
            <a:fillRect/>
          </a:stretch>
        </p:blipFill>
        <p:spPr>
          <a:xfrm>
            <a:off x="838200" y="1470025"/>
            <a:ext cx="7620000" cy="5006975"/>
          </a:xfr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dirty="0" smtClean="0"/>
              <a:t>seasonal variations</a:t>
            </a:r>
          </a:p>
        </p:txBody>
      </p:sp>
      <p:grpSp>
        <p:nvGrpSpPr>
          <p:cNvPr id="2" name="Group 8"/>
          <p:cNvGrpSpPr/>
          <p:nvPr/>
        </p:nvGrpSpPr>
        <p:grpSpPr>
          <a:xfrm>
            <a:off x="1096499" y="1676400"/>
            <a:ext cx="6951002" cy="4733515"/>
            <a:chOff x="1447800" y="1676400"/>
            <a:chExt cx="6951002" cy="4733515"/>
          </a:xfrm>
        </p:grpSpPr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3"/>
            <a:srcRect t="50850" b="33711"/>
            <a:stretch>
              <a:fillRect/>
            </a:stretch>
          </p:blipFill>
          <p:spPr bwMode="auto">
            <a:xfrm>
              <a:off x="5289842" y="1731739"/>
              <a:ext cx="3108960" cy="21529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3"/>
            <a:srcRect t="33564" b="50548"/>
            <a:stretch>
              <a:fillRect/>
            </a:stretch>
          </p:blipFill>
          <p:spPr bwMode="auto">
            <a:xfrm>
              <a:off x="1447800" y="4165121"/>
              <a:ext cx="3108960" cy="22154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3"/>
            <a:srcRect b="83948"/>
            <a:stretch>
              <a:fillRect/>
            </a:stretch>
          </p:blipFill>
          <p:spPr bwMode="auto">
            <a:xfrm>
              <a:off x="1447800" y="1676400"/>
              <a:ext cx="3108960" cy="2238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3"/>
            <a:srcRect t="83244" b="272"/>
            <a:stretch>
              <a:fillRect/>
            </a:stretch>
          </p:blipFill>
          <p:spPr bwMode="auto">
            <a:xfrm>
              <a:off x="5289841" y="4111284"/>
              <a:ext cx="3108960" cy="22986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webcam geo-localization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Given</a:t>
            </a:r>
            <a:r>
              <a:rPr lang="en-US" dirty="0" smtClean="0"/>
              <a:t>: a sequence of time-stamped images</a:t>
            </a:r>
          </a:p>
          <a:p>
            <a:r>
              <a:rPr lang="en-US" b="1" dirty="0" smtClean="0"/>
              <a:t>Output</a:t>
            </a:r>
            <a:r>
              <a:rPr lang="en-US" dirty="0" smtClean="0"/>
              <a:t>: the geographic location of the camera</a:t>
            </a:r>
          </a:p>
          <a:p>
            <a:endParaRPr lang="en-US" dirty="0" smtClean="0"/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2" descr="C:\Users\jacobsn\Documents\Presentations\2007 CVPR - Consistent Temporal Variations\imbig_mean.jpg"/>
          <p:cNvPicPr>
            <a:picLocks noChangeAspect="1" noChangeArrowheads="1"/>
          </p:cNvPicPr>
          <p:nvPr/>
        </p:nvPicPr>
        <p:blipFill>
          <a:blip r:embed="rId2"/>
          <a:srcRect l="12194" r="21293" b="46130"/>
          <a:stretch>
            <a:fillRect/>
          </a:stretch>
        </p:blipFill>
        <p:spPr bwMode="auto">
          <a:xfrm>
            <a:off x="0" y="3657600"/>
            <a:ext cx="9144000" cy="37338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-457200" y="3505200"/>
            <a:ext cx="10287000" cy="510540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localization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image features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tracking shadows cast on the ground</a:t>
            </a:r>
          </a:p>
          <a:p>
            <a:r>
              <a:rPr lang="en-US" dirty="0" smtClean="0"/>
              <a:t>computer vision sextant</a:t>
            </a:r>
          </a:p>
          <a:p>
            <a:r>
              <a:rPr lang="en-US" dirty="0" smtClean="0"/>
              <a:t>network address lookup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 l="5955" t="53023" r="4715" b="36543"/>
          <a:stretch>
            <a:fillRect/>
          </a:stretch>
        </p:blipFill>
        <p:spPr bwMode="auto">
          <a:xfrm>
            <a:off x="838200" y="2133600"/>
            <a:ext cx="6858000" cy="815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 t="11348" r="14894" b="26241"/>
          <a:stretch>
            <a:fillRect/>
          </a:stretch>
        </p:blipFill>
        <p:spPr bwMode="auto">
          <a:xfrm>
            <a:off x="5173392" y="3950970"/>
            <a:ext cx="2514600" cy="1383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9800" y="5410200"/>
            <a:ext cx="1676400" cy="1382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many images</a:t>
            </a:r>
          </a:p>
          <a:p>
            <a:endParaRPr lang="en-US" dirty="0" smtClean="0"/>
          </a:p>
          <a:p>
            <a:r>
              <a:rPr lang="en-US" dirty="0" smtClean="0"/>
              <a:t>extract time-series signals that correspond to the natural scene variations</a:t>
            </a:r>
          </a:p>
          <a:p>
            <a:endParaRPr lang="en-US" dirty="0" smtClean="0"/>
          </a:p>
          <a:p>
            <a:r>
              <a:rPr lang="en-US" dirty="0" smtClean="0"/>
              <a:t>use the fact that natural scene variations depend on location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6" name="Text Box 9"/>
          <p:cNvSpPr txBox="1">
            <a:spLocks noChangeArrowheads="1"/>
          </p:cNvSpPr>
          <p:nvPr/>
        </p:nvSpPr>
        <p:spPr bwMode="auto">
          <a:xfrm>
            <a:off x="2200275" y="4076705"/>
            <a:ext cx="11696700" cy="571500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  <p:txBody>
          <a:bodyPr lIns="36576" tIns="36576" rIns="36576" bIns="36576"/>
          <a:lstStyle/>
          <a:p>
            <a:endParaRPr lang="en-US" sz="2800">
              <a:latin typeface="+mj-lt"/>
            </a:endParaRPr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219075" y="2855916"/>
            <a:ext cx="8277225" cy="1069219"/>
            <a:chOff x="4600575" y="3429000"/>
            <a:chExt cx="12585925" cy="1888569"/>
          </a:xfrm>
        </p:grpSpPr>
        <p:pic>
          <p:nvPicPr>
            <p:cNvPr id="12303" name="Picture 4" descr="pc_1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5232175" y="3429000"/>
              <a:ext cx="1954325" cy="1888090"/>
            </a:xfrm>
            <a:prstGeom prst="rect">
              <a:avLst/>
            </a:prstGeom>
            <a:noFill/>
            <a:ln w="9525" algn="in">
              <a:noFill/>
              <a:miter lim="800000"/>
              <a:headEnd/>
              <a:tailEnd/>
            </a:ln>
          </p:spPr>
        </p:pic>
        <p:pic>
          <p:nvPicPr>
            <p:cNvPr id="12304" name="Picture 5" descr="pc_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318647" y="3429000"/>
              <a:ext cx="2169688" cy="1888090"/>
            </a:xfrm>
            <a:prstGeom prst="rect">
              <a:avLst/>
            </a:prstGeom>
            <a:noFill/>
            <a:ln w="9525" algn="in">
              <a:noFill/>
              <a:miter lim="800000"/>
              <a:headEnd/>
              <a:tailEnd/>
            </a:ln>
          </p:spPr>
        </p:pic>
        <p:pic>
          <p:nvPicPr>
            <p:cNvPr id="12305" name="Picture 6" descr="mean_month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351417" y="3429000"/>
              <a:ext cx="2176559" cy="1888569"/>
            </a:xfrm>
            <a:prstGeom prst="rect">
              <a:avLst/>
            </a:prstGeom>
            <a:noFill/>
            <a:ln w="9525" algn="in">
              <a:noFill/>
              <a:miter lim="800000"/>
              <a:headEnd/>
              <a:tailEnd/>
            </a:ln>
          </p:spPr>
        </p:pic>
        <p:pic>
          <p:nvPicPr>
            <p:cNvPr id="12306" name="Picture 7" descr="200606_ave_02_16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600575" y="3429000"/>
              <a:ext cx="2299205" cy="1888090"/>
            </a:xfrm>
            <a:prstGeom prst="rect">
              <a:avLst/>
            </a:prstGeom>
            <a:noFill/>
            <a:ln w="9525" algn="in">
              <a:noFill/>
              <a:miter lim="800000"/>
              <a:headEnd/>
              <a:tailEnd/>
            </a:ln>
          </p:spPr>
        </p:pic>
      </p:grpSp>
      <p:sp>
        <p:nvSpPr>
          <p:cNvPr id="12299" name="Text Box 8"/>
          <p:cNvSpPr txBox="1">
            <a:spLocks noChangeArrowheads="1"/>
          </p:cNvSpPr>
          <p:nvPr/>
        </p:nvSpPr>
        <p:spPr bwMode="auto">
          <a:xfrm>
            <a:off x="-1981200" y="3161407"/>
            <a:ext cx="14468475" cy="610982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  <p:txBody>
          <a:bodyPr lIns="36576" tIns="36576" rIns="36576" bIns="36576"/>
          <a:lstStyle/>
          <a:p>
            <a:r>
              <a:rPr lang="en-US" sz="2800" dirty="0">
                <a:solidFill>
                  <a:srgbClr val="000000"/>
                </a:solidFill>
                <a:latin typeface="+mj-lt"/>
              </a:rPr>
              <a:t>				 =                 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   + f</a:t>
            </a:r>
            <a:r>
              <a:rPr lang="en-US" sz="2800" baseline="-25000" dirty="0" smtClean="0">
                <a:solidFill>
                  <a:srgbClr val="000000"/>
                </a:solidFill>
                <a:latin typeface="+mj-lt"/>
              </a:rPr>
              <a:t>1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( t )                    + f</a:t>
            </a:r>
            <a:r>
              <a:rPr lang="en-US" sz="2800" baseline="-25000" dirty="0" smtClean="0">
                <a:solidFill>
                  <a:srgbClr val="000000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( t )                 </a:t>
            </a:r>
            <a:r>
              <a:rPr lang="en-US" sz="2800" dirty="0">
                <a:solidFill>
                  <a:srgbClr val="000000"/>
                </a:solidFill>
                <a:latin typeface="+mj-lt"/>
              </a:rPr>
              <a:t>+ ...</a:t>
            </a:r>
            <a:endParaRPr lang="en-US" sz="2800" dirty="0">
              <a:latin typeface="+mj-lt"/>
            </a:endParaRPr>
          </a:p>
        </p:txBody>
      </p:sp>
      <p:sp>
        <p:nvSpPr>
          <p:cNvPr id="12300" name="Rectangle 28"/>
          <p:cNvSpPr>
            <a:spLocks noChangeArrowheads="1"/>
          </p:cNvSpPr>
          <p:nvPr/>
        </p:nvSpPr>
        <p:spPr bwMode="auto">
          <a:xfrm>
            <a:off x="4638675" y="4081163"/>
            <a:ext cx="1461747" cy="36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+mj-lt"/>
              </a:rPr>
              <a:t>component </a:t>
            </a:r>
            <a:r>
              <a:rPr lang="en-US" dirty="0">
                <a:solidFill>
                  <a:srgbClr val="000000"/>
                </a:solidFill>
                <a:latin typeface="+mj-lt"/>
              </a:rPr>
              <a:t>1</a:t>
            </a:r>
            <a:endParaRPr lang="en-US" dirty="0">
              <a:latin typeface="+mj-lt"/>
            </a:endParaRPr>
          </a:p>
        </p:txBody>
      </p:sp>
      <p:sp>
        <p:nvSpPr>
          <p:cNvPr id="12301" name="Rectangle 29"/>
          <p:cNvSpPr>
            <a:spLocks noChangeArrowheads="1"/>
          </p:cNvSpPr>
          <p:nvPr/>
        </p:nvSpPr>
        <p:spPr bwMode="auto">
          <a:xfrm>
            <a:off x="7153275" y="4004783"/>
            <a:ext cx="1514645" cy="36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+mj-lt"/>
              </a:rPr>
              <a:t>component </a:t>
            </a:r>
            <a:r>
              <a:rPr lang="en-US" dirty="0">
                <a:solidFill>
                  <a:srgbClr val="000000"/>
                </a:solidFill>
                <a:latin typeface="+mj-lt"/>
              </a:rPr>
              <a:t>2 </a:t>
            </a:r>
            <a:endParaRPr lang="en-US" dirty="0">
              <a:latin typeface="+mj-lt"/>
            </a:endParaRPr>
          </a:p>
        </p:txBody>
      </p:sp>
      <p:sp>
        <p:nvSpPr>
          <p:cNvPr id="12302" name="Rectangle 30"/>
          <p:cNvSpPr>
            <a:spLocks noChangeArrowheads="1"/>
          </p:cNvSpPr>
          <p:nvPr/>
        </p:nvSpPr>
        <p:spPr bwMode="auto">
          <a:xfrm>
            <a:off x="2047875" y="4004783"/>
            <a:ext cx="1357744" cy="36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+mj-lt"/>
              </a:rPr>
              <a:t>mean </a:t>
            </a:r>
            <a:r>
              <a:rPr lang="en-US" dirty="0">
                <a:solidFill>
                  <a:srgbClr val="000000"/>
                </a:solidFill>
                <a:latin typeface="+mj-lt"/>
              </a:rPr>
              <a:t>Image</a:t>
            </a:r>
            <a:endParaRPr lang="en-US" dirty="0">
              <a:latin typeface="+mj-lt"/>
            </a:endParaRPr>
          </a:p>
        </p:txBody>
      </p:sp>
      <p:sp>
        <p:nvSpPr>
          <p:cNvPr id="20" name="Rectangle 28"/>
          <p:cNvSpPr>
            <a:spLocks noChangeArrowheads="1"/>
          </p:cNvSpPr>
          <p:nvPr/>
        </p:nvSpPr>
        <p:spPr bwMode="auto">
          <a:xfrm>
            <a:off x="3810000" y="4724400"/>
            <a:ext cx="1976695" cy="523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coefficient 1</a:t>
            </a:r>
            <a:endParaRPr lang="en-US" sz="2800" dirty="0">
              <a:latin typeface="+mj-lt"/>
            </a:endParaRPr>
          </a:p>
        </p:txBody>
      </p:sp>
      <p:sp>
        <p:nvSpPr>
          <p:cNvPr id="21" name="Rectangle 28"/>
          <p:cNvSpPr>
            <a:spLocks noChangeArrowheads="1"/>
          </p:cNvSpPr>
          <p:nvPr/>
        </p:nvSpPr>
        <p:spPr bwMode="auto">
          <a:xfrm>
            <a:off x="5867400" y="4726605"/>
            <a:ext cx="1976695" cy="523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+mj-lt"/>
              </a:rPr>
              <a:t>coefficient 2</a:t>
            </a:r>
            <a:endParaRPr lang="en-US" sz="2800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4835" y="838200"/>
            <a:ext cx="82033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+mj-lt"/>
              </a:rPr>
              <a:t>use PCA to convert images to</a:t>
            </a:r>
          </a:p>
          <a:p>
            <a:r>
              <a:rPr lang="en-US" sz="3600" dirty="0" smtClean="0">
                <a:latin typeface="+mj-lt"/>
              </a:rPr>
              <a:t>                        low-dimensional time-series</a:t>
            </a:r>
            <a:endParaRPr lang="en-US" sz="3600" dirty="0">
              <a:latin typeface="+mj-lt"/>
            </a:endParaRPr>
          </a:p>
        </p:txBody>
      </p:sp>
      <p:cxnSp>
        <p:nvCxnSpPr>
          <p:cNvPr id="23" name="Straight Arrow Connector 22"/>
          <p:cNvCxnSpPr>
            <a:stCxn id="20" idx="0"/>
          </p:cNvCxnSpPr>
          <p:nvPr/>
        </p:nvCxnSpPr>
        <p:spPr>
          <a:xfrm rot="16200000" flipV="1">
            <a:off x="3961274" y="3887326"/>
            <a:ext cx="1066800" cy="6073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5400000" flipH="1" flipV="1">
            <a:off x="6204081" y="4235319"/>
            <a:ext cx="916453" cy="6581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81000" y="4038600"/>
            <a:ext cx="10462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image at </a:t>
            </a:r>
          </a:p>
          <a:p>
            <a:pPr algn="r"/>
            <a:r>
              <a:rPr lang="en-US" dirty="0" smtClean="0">
                <a:solidFill>
                  <a:srgbClr val="000000"/>
                </a:solidFill>
              </a:rPr>
              <a:t>time </a:t>
            </a:r>
            <a:r>
              <a:rPr lang="en-US" b="1" dirty="0" smtClean="0">
                <a:solidFill>
                  <a:srgbClr val="000000"/>
                </a:solidFill>
              </a:rPr>
              <a:t>t</a:t>
            </a:r>
            <a:endParaRPr lang="en-US" b="1" dirty="0"/>
          </a:p>
        </p:txBody>
      </p:sp>
      <p:sp>
        <p:nvSpPr>
          <p:cNvPr id="28" name="Rectangle 27"/>
          <p:cNvSpPr/>
          <p:nvPr/>
        </p:nvSpPr>
        <p:spPr>
          <a:xfrm>
            <a:off x="3810000" y="2438400"/>
            <a:ext cx="5334000" cy="2819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difference from mean at time </a:t>
            </a:r>
            <a:r>
              <a:rPr lang="en-US" sz="3200" b="1" dirty="0" smtClean="0"/>
              <a:t>t</a:t>
            </a:r>
          </a:p>
          <a:p>
            <a:pPr algn="ctr"/>
            <a:endParaRPr lang="en-US" sz="3200" b="1" dirty="0" smtClean="0"/>
          </a:p>
          <a:p>
            <a:pPr algn="ctr"/>
            <a:endParaRPr 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8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2133600"/>
            <a:ext cx="4738688" cy="416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Text Box 16"/>
          <p:cNvSpPr txBox="1">
            <a:spLocks noChangeArrowheads="1"/>
          </p:cNvSpPr>
          <p:nvPr/>
        </p:nvSpPr>
        <p:spPr bwMode="auto">
          <a:xfrm>
            <a:off x="441325" y="2601913"/>
            <a:ext cx="1298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Camera 1</a:t>
            </a:r>
          </a:p>
        </p:txBody>
      </p:sp>
      <p:sp>
        <p:nvSpPr>
          <p:cNvPr id="12293" name="Text Box 17"/>
          <p:cNvSpPr txBox="1">
            <a:spLocks noChangeArrowheads="1"/>
          </p:cNvSpPr>
          <p:nvPr/>
        </p:nvSpPr>
        <p:spPr bwMode="auto">
          <a:xfrm>
            <a:off x="441325" y="3592513"/>
            <a:ext cx="1298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Camera 2</a:t>
            </a:r>
          </a:p>
        </p:txBody>
      </p:sp>
      <p:sp>
        <p:nvSpPr>
          <p:cNvPr id="12294" name="Text Box 18"/>
          <p:cNvSpPr txBox="1">
            <a:spLocks noChangeArrowheads="1"/>
          </p:cNvSpPr>
          <p:nvPr/>
        </p:nvSpPr>
        <p:spPr bwMode="auto">
          <a:xfrm>
            <a:off x="441325" y="4506913"/>
            <a:ext cx="1298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Camera 3</a:t>
            </a:r>
          </a:p>
        </p:txBody>
      </p:sp>
      <p:sp>
        <p:nvSpPr>
          <p:cNvPr id="12295" name="Text Box 19"/>
          <p:cNvSpPr txBox="1">
            <a:spLocks noChangeArrowheads="1"/>
          </p:cNvSpPr>
          <p:nvPr/>
        </p:nvSpPr>
        <p:spPr bwMode="auto">
          <a:xfrm>
            <a:off x="441325" y="5497513"/>
            <a:ext cx="1298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Camera 4</a:t>
            </a:r>
          </a:p>
        </p:txBody>
      </p:sp>
      <p:grpSp>
        <p:nvGrpSpPr>
          <p:cNvPr id="19" name="Group 4"/>
          <p:cNvGrpSpPr>
            <a:grpSpLocks/>
          </p:cNvGrpSpPr>
          <p:nvPr/>
        </p:nvGrpSpPr>
        <p:grpSpPr bwMode="auto">
          <a:xfrm>
            <a:off x="-1981200" y="77787"/>
            <a:ext cx="15878175" cy="1790701"/>
            <a:chOff x="-1242" y="2208"/>
            <a:chExt cx="10002" cy="1128"/>
          </a:xfrm>
        </p:grpSpPr>
        <p:sp>
          <p:nvSpPr>
            <p:cNvPr id="20" name="Text Box 9"/>
            <p:cNvSpPr txBox="1">
              <a:spLocks noChangeArrowheads="1"/>
            </p:cNvSpPr>
            <p:nvPr/>
          </p:nvSpPr>
          <p:spPr bwMode="auto">
            <a:xfrm>
              <a:off x="1392" y="2976"/>
              <a:ext cx="7368" cy="360"/>
            </a:xfrm>
            <a:prstGeom prst="rect">
              <a:avLst/>
            </a:prstGeom>
            <a:noFill/>
            <a:ln w="9525" algn="in">
              <a:noFill/>
              <a:miter lim="800000"/>
              <a:headEnd/>
              <a:tailEnd/>
            </a:ln>
          </p:spPr>
          <p:txBody>
            <a:bodyPr lIns="36576" tIns="36576" rIns="36576" bIns="36576"/>
            <a:lstStyle/>
            <a:p>
              <a:endParaRPr lang="en-US" sz="2800">
                <a:latin typeface="+mj-lt"/>
              </a:endParaRPr>
            </a:p>
          </p:txBody>
        </p:sp>
        <p:grpSp>
          <p:nvGrpSpPr>
            <p:cNvPr id="21" name="Group 32"/>
            <p:cNvGrpSpPr>
              <a:grpSpLocks/>
            </p:cNvGrpSpPr>
            <p:nvPr/>
          </p:nvGrpSpPr>
          <p:grpSpPr bwMode="auto">
            <a:xfrm>
              <a:off x="-1242" y="2208"/>
              <a:ext cx="9114" cy="1004"/>
              <a:chOff x="-1819275" y="3505200"/>
              <a:chExt cx="14468475" cy="1591003"/>
            </a:xfrm>
          </p:grpSpPr>
          <p:grpSp>
            <p:nvGrpSpPr>
              <p:cNvPr id="22" name="Group 27"/>
              <p:cNvGrpSpPr>
                <a:grpSpLocks/>
              </p:cNvGrpSpPr>
              <p:nvPr/>
            </p:nvGrpSpPr>
            <p:grpSpPr bwMode="auto">
              <a:xfrm>
                <a:off x="381002" y="3505200"/>
                <a:ext cx="8277225" cy="1066800"/>
                <a:chOff x="4600575" y="3429000"/>
                <a:chExt cx="12585925" cy="1888569"/>
              </a:xfrm>
            </p:grpSpPr>
            <p:pic>
              <p:nvPicPr>
                <p:cNvPr id="29" name="Picture 4" descr="pc_1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15232175" y="3429000"/>
                  <a:ext cx="1954325" cy="1888090"/>
                </a:xfrm>
                <a:prstGeom prst="rect">
                  <a:avLst/>
                </a:prstGeom>
                <a:noFill/>
                <a:ln w="9525" algn="in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0" name="Picture 5" descr="pc_3"/>
                <p:cNvPicPr>
                  <a:picLocks noChangeAspect="1" noChangeArrowheads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>
                  <a:off x="11318647" y="3429000"/>
                  <a:ext cx="2169688" cy="1888090"/>
                </a:xfrm>
                <a:prstGeom prst="rect">
                  <a:avLst/>
                </a:prstGeom>
                <a:noFill/>
                <a:ln w="9525" algn="in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1" name="Picture 6" descr="mean_month"/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7351417" y="3429000"/>
                  <a:ext cx="2176559" cy="1888569"/>
                </a:xfrm>
                <a:prstGeom prst="rect">
                  <a:avLst/>
                </a:prstGeom>
                <a:noFill/>
                <a:ln w="9525" algn="in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2" name="Picture 7" descr="200606_ave_02_16"/>
                <p:cNvPicPr>
                  <a:picLocks noChangeAspect="1" noChangeArrowheads="1"/>
                </p:cNvPicPr>
                <p:nvPr/>
              </p:nvPicPr>
              <p:blipFill>
                <a:blip r:embed="rId6"/>
                <a:srcRect/>
                <a:stretch>
                  <a:fillRect/>
                </a:stretch>
              </p:blipFill>
              <p:spPr bwMode="auto">
                <a:xfrm>
                  <a:off x="4600575" y="3429000"/>
                  <a:ext cx="2299205" cy="1888090"/>
                </a:xfrm>
                <a:prstGeom prst="rect">
                  <a:avLst/>
                </a:prstGeom>
                <a:noFill/>
                <a:ln w="9525" algn="in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23" name="Text Box 8"/>
              <p:cNvSpPr txBox="1">
                <a:spLocks noChangeArrowheads="1"/>
              </p:cNvSpPr>
              <p:nvPr/>
            </p:nvSpPr>
            <p:spPr bwMode="auto">
              <a:xfrm>
                <a:off x="-1819275" y="3810000"/>
                <a:ext cx="14468475" cy="609600"/>
              </a:xfrm>
              <a:prstGeom prst="rect">
                <a:avLst/>
              </a:prstGeom>
              <a:noFill/>
              <a:ln w="9525" algn="in">
                <a:noFill/>
                <a:miter lim="800000"/>
                <a:headEnd/>
                <a:tailEnd/>
              </a:ln>
            </p:spPr>
            <p:txBody>
              <a:bodyPr lIns="36576" tIns="36576" rIns="36576" bIns="36576"/>
              <a:lstStyle/>
              <a:p>
                <a:r>
                  <a:rPr lang="en-US" sz="2800" dirty="0">
                    <a:solidFill>
                      <a:srgbClr val="000000"/>
                    </a:solidFill>
                    <a:latin typeface="+mj-lt"/>
                  </a:rPr>
                  <a:t>				 =                 </a:t>
                </a:r>
                <a:r>
                  <a:rPr lang="en-US" sz="2800" dirty="0" smtClean="0">
                    <a:solidFill>
                      <a:srgbClr val="000000"/>
                    </a:solidFill>
                    <a:latin typeface="+mj-lt"/>
                  </a:rPr>
                  <a:t>   + f</a:t>
                </a:r>
                <a:r>
                  <a:rPr lang="en-US" sz="2800" baseline="-25000" dirty="0" smtClean="0">
                    <a:solidFill>
                      <a:srgbClr val="000000"/>
                    </a:solidFill>
                    <a:latin typeface="+mj-lt"/>
                  </a:rPr>
                  <a:t>1</a:t>
                </a:r>
                <a:r>
                  <a:rPr lang="en-US" sz="2800" dirty="0" smtClean="0">
                    <a:solidFill>
                      <a:srgbClr val="000000"/>
                    </a:solidFill>
                    <a:latin typeface="+mj-lt"/>
                  </a:rPr>
                  <a:t>( t )                    + f</a:t>
                </a:r>
                <a:r>
                  <a:rPr lang="en-US" sz="2800" baseline="-25000" dirty="0" smtClean="0">
                    <a:solidFill>
                      <a:srgbClr val="000000"/>
                    </a:solidFill>
                    <a:latin typeface="+mj-lt"/>
                  </a:rPr>
                  <a:t>2</a:t>
                </a:r>
                <a:r>
                  <a:rPr lang="en-US" sz="2800" dirty="0" smtClean="0">
                    <a:solidFill>
                      <a:srgbClr val="000000"/>
                    </a:solidFill>
                    <a:latin typeface="+mj-lt"/>
                  </a:rPr>
                  <a:t>( t )                 </a:t>
                </a:r>
                <a:r>
                  <a:rPr lang="en-US" sz="2800" dirty="0">
                    <a:solidFill>
                      <a:srgbClr val="000000"/>
                    </a:solidFill>
                    <a:latin typeface="+mj-lt"/>
                  </a:rPr>
                  <a:t>+ ...</a:t>
                </a:r>
                <a:endParaRPr lang="en-US" sz="2800" dirty="0">
                  <a:latin typeface="+mj-lt"/>
                </a:endParaRPr>
              </a:p>
            </p:txBody>
          </p:sp>
          <p:sp>
            <p:nvSpPr>
              <p:cNvPr id="24" name="Rectangle 28"/>
              <p:cNvSpPr>
                <a:spLocks noChangeArrowheads="1"/>
              </p:cNvSpPr>
              <p:nvPr/>
            </p:nvSpPr>
            <p:spPr bwMode="auto">
              <a:xfrm>
                <a:off x="4800600" y="4727676"/>
                <a:ext cx="1461747" cy="3685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+mj-lt"/>
                  </a:rPr>
                  <a:t>component </a:t>
                </a:r>
                <a:r>
                  <a:rPr lang="en-US" dirty="0">
                    <a:solidFill>
                      <a:srgbClr val="000000"/>
                    </a:solidFill>
                    <a:latin typeface="+mj-lt"/>
                  </a:rPr>
                  <a:t>1</a:t>
                </a:r>
                <a:endParaRPr lang="en-US" dirty="0">
                  <a:latin typeface="+mj-lt"/>
                </a:endParaRPr>
              </a:p>
            </p:txBody>
          </p:sp>
          <p:sp>
            <p:nvSpPr>
              <p:cNvPr id="25" name="Rectangle 29"/>
              <p:cNvSpPr>
                <a:spLocks noChangeArrowheads="1"/>
              </p:cNvSpPr>
              <p:nvPr/>
            </p:nvSpPr>
            <p:spPr bwMode="auto">
              <a:xfrm>
                <a:off x="7315200" y="4651468"/>
                <a:ext cx="1514645" cy="3685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+mj-lt"/>
                  </a:rPr>
                  <a:t>component </a:t>
                </a:r>
                <a:r>
                  <a:rPr lang="en-US" dirty="0">
                    <a:solidFill>
                      <a:srgbClr val="000000"/>
                    </a:solidFill>
                    <a:latin typeface="+mj-lt"/>
                  </a:rPr>
                  <a:t>2 </a:t>
                </a:r>
                <a:endParaRPr lang="en-US" dirty="0">
                  <a:latin typeface="+mj-lt"/>
                </a:endParaRPr>
              </a:p>
            </p:txBody>
          </p:sp>
          <p:sp>
            <p:nvSpPr>
              <p:cNvPr id="26" name="Rectangle 30"/>
              <p:cNvSpPr>
                <a:spLocks noChangeArrowheads="1"/>
              </p:cNvSpPr>
              <p:nvPr/>
            </p:nvSpPr>
            <p:spPr bwMode="auto">
              <a:xfrm>
                <a:off x="2209800" y="4651468"/>
                <a:ext cx="1357744" cy="3685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+mj-lt"/>
                  </a:rPr>
                  <a:t>mean </a:t>
                </a:r>
                <a:r>
                  <a:rPr lang="en-US" dirty="0">
                    <a:solidFill>
                      <a:srgbClr val="000000"/>
                    </a:solidFill>
                    <a:latin typeface="+mj-lt"/>
                  </a:rPr>
                  <a:t>Image</a:t>
                </a:r>
                <a:endParaRPr lang="en-US" dirty="0">
                  <a:latin typeface="+mj-lt"/>
                </a:endParaRPr>
              </a:p>
            </p:txBody>
          </p:sp>
        </p:grpSp>
      </p:grp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3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our geo-location algorithm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/>
        <p:txBody>
          <a:bodyPr>
            <a:normAutofit fontScale="92500"/>
          </a:bodyPr>
          <a:lstStyle/>
          <a:p>
            <a:pPr marL="514350" indent="-514350">
              <a:lnSpc>
                <a:spcPct val="80000"/>
              </a:lnSpc>
              <a:buFont typeface="+mj-lt"/>
              <a:buAutoNum type="arabicPeriod"/>
              <a:defRPr/>
            </a:pPr>
            <a:r>
              <a:rPr lang="en-US" sz="2600" b="1" dirty="0" smtClean="0"/>
              <a:t>Compute PCA coefficients </a:t>
            </a:r>
            <a:r>
              <a:rPr lang="en-US" sz="2600" dirty="0" smtClean="0"/>
              <a:t>from some subset of images from the camera (~one month).</a:t>
            </a:r>
          </a:p>
          <a:p>
            <a:pPr marL="514350" indent="-514350" eaLnBrk="1" hangingPunct="1">
              <a:lnSpc>
                <a:spcPct val="80000"/>
              </a:lnSpc>
              <a:buFont typeface="+mj-lt"/>
              <a:buAutoNum type="arabicPeriod"/>
              <a:defRPr/>
            </a:pPr>
            <a:endParaRPr lang="en-US" sz="2600" dirty="0" smtClean="0"/>
          </a:p>
          <a:p>
            <a:pPr marL="514350" indent="-514350">
              <a:lnSpc>
                <a:spcPct val="80000"/>
              </a:lnSpc>
              <a:buFont typeface="+mj-lt"/>
              <a:buAutoNum type="arabicPeriod"/>
              <a:defRPr/>
            </a:pPr>
            <a:r>
              <a:rPr lang="en-US" sz="2600" b="1" dirty="0" smtClean="0"/>
              <a:t>Create a geo-registered satellite map</a:t>
            </a:r>
            <a:r>
              <a:rPr lang="en-US" sz="2600" dirty="0" smtClean="0"/>
              <a:t> for each timestamp that we have an image.</a:t>
            </a:r>
          </a:p>
          <a:p>
            <a:pPr marL="514350" indent="-514350" eaLnBrk="1" hangingPunct="1">
              <a:lnSpc>
                <a:spcPct val="80000"/>
              </a:lnSpc>
              <a:buFont typeface="+mj-lt"/>
              <a:buAutoNum type="arabicPeriod"/>
              <a:defRPr/>
            </a:pPr>
            <a:endParaRPr lang="en-US" sz="2600" dirty="0" smtClean="0"/>
          </a:p>
          <a:p>
            <a:pPr marL="514350" indent="-514350" eaLnBrk="1" hangingPunct="1">
              <a:lnSpc>
                <a:spcPct val="80000"/>
              </a:lnSpc>
              <a:buFont typeface="+mj-lt"/>
              <a:buAutoNum type="arabicPeriod"/>
              <a:defRPr/>
            </a:pPr>
            <a:endParaRPr lang="en-US" sz="2600" dirty="0" smtClean="0"/>
          </a:p>
          <a:p>
            <a:pPr marL="514350" indent="-514350" eaLnBrk="1" hangingPunct="1">
              <a:lnSpc>
                <a:spcPct val="80000"/>
              </a:lnSpc>
              <a:buFont typeface="+mj-lt"/>
              <a:buAutoNum type="arabicPeriod"/>
              <a:defRPr/>
            </a:pPr>
            <a:endParaRPr lang="en-US" sz="2600" dirty="0" smtClean="0"/>
          </a:p>
          <a:p>
            <a:pPr marL="514350" indent="-514350">
              <a:lnSpc>
                <a:spcPct val="80000"/>
              </a:lnSpc>
              <a:buFont typeface="+mj-lt"/>
              <a:buAutoNum type="arabicPeriod"/>
              <a:defRPr/>
            </a:pPr>
            <a:r>
              <a:rPr lang="en-US" sz="2600" b="1" dirty="0" smtClean="0"/>
              <a:t>Reconstruct the time-series of each satellite pixel </a:t>
            </a:r>
            <a:r>
              <a:rPr lang="en-US" sz="2600" dirty="0" smtClean="0"/>
              <a:t>linearly using the time-series of the leading PCA coefficients.</a:t>
            </a:r>
          </a:p>
          <a:p>
            <a:pPr marL="514350" indent="-514350" eaLnBrk="1" hangingPunct="1">
              <a:lnSpc>
                <a:spcPct val="80000"/>
              </a:lnSpc>
              <a:buFont typeface="+mj-lt"/>
              <a:buAutoNum type="arabicPeriod"/>
              <a:defRPr/>
            </a:pPr>
            <a:endParaRPr lang="en-US" sz="2600" dirty="0" smtClean="0"/>
          </a:p>
          <a:p>
            <a:pPr marL="514350" indent="-514350" eaLnBrk="1" hangingPunct="1">
              <a:lnSpc>
                <a:spcPct val="80000"/>
              </a:lnSpc>
              <a:buFont typeface="+mj-lt"/>
              <a:buAutoNum type="arabicPeriod"/>
              <a:defRPr/>
            </a:pPr>
            <a:r>
              <a:rPr lang="en-US" sz="2600" b="1" dirty="0" smtClean="0"/>
              <a:t>Choose the best</a:t>
            </a:r>
            <a:r>
              <a:rPr lang="en-US" sz="2600" dirty="0" smtClean="0"/>
              <a:t>: The map pixel with the lowest reconstruction error is the estimated location of the camera.</a:t>
            </a:r>
          </a:p>
        </p:txBody>
      </p:sp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276600"/>
            <a:ext cx="3200400" cy="108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ICCV 2007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3276600"/>
            <a:ext cx="1752600" cy="1075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1371600"/>
            <a:ext cx="8382000" cy="213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04800" y="4267200"/>
            <a:ext cx="8382000" cy="213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:\DOCUME~1\nathan\LOCALS~1\Temp\7zE1F.tmp\pless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754880"/>
            <a:ext cx="2040031" cy="2103120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62200" y="4754880"/>
            <a:ext cx="2011120" cy="2103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Freeform 7"/>
          <p:cNvSpPr/>
          <p:nvPr/>
        </p:nvSpPr>
        <p:spPr>
          <a:xfrm>
            <a:off x="1219200" y="685800"/>
            <a:ext cx="7772400" cy="4828657"/>
          </a:xfrm>
          <a:custGeom>
            <a:avLst/>
            <a:gdLst>
              <a:gd name="connsiteX0" fmla="*/ 0 w 7772400"/>
              <a:gd name="connsiteY0" fmla="*/ 254005 h 1524000"/>
              <a:gd name="connsiteX1" fmla="*/ 74397 w 7772400"/>
              <a:gd name="connsiteY1" fmla="*/ 74396 h 1524000"/>
              <a:gd name="connsiteX2" fmla="*/ 254006 w 7772400"/>
              <a:gd name="connsiteY2" fmla="*/ 0 h 1524000"/>
              <a:gd name="connsiteX3" fmla="*/ 1295400 w 7772400"/>
              <a:gd name="connsiteY3" fmla="*/ 0 h 1524000"/>
              <a:gd name="connsiteX4" fmla="*/ 1295400 w 7772400"/>
              <a:gd name="connsiteY4" fmla="*/ 0 h 1524000"/>
              <a:gd name="connsiteX5" fmla="*/ 3238500 w 7772400"/>
              <a:gd name="connsiteY5" fmla="*/ 0 h 1524000"/>
              <a:gd name="connsiteX6" fmla="*/ 7518395 w 7772400"/>
              <a:gd name="connsiteY6" fmla="*/ 0 h 1524000"/>
              <a:gd name="connsiteX7" fmla="*/ 7698004 w 7772400"/>
              <a:gd name="connsiteY7" fmla="*/ 74397 h 1524000"/>
              <a:gd name="connsiteX8" fmla="*/ 7772400 w 7772400"/>
              <a:gd name="connsiteY8" fmla="*/ 254006 h 1524000"/>
              <a:gd name="connsiteX9" fmla="*/ 7772400 w 7772400"/>
              <a:gd name="connsiteY9" fmla="*/ 889000 h 1524000"/>
              <a:gd name="connsiteX10" fmla="*/ 7772400 w 7772400"/>
              <a:gd name="connsiteY10" fmla="*/ 889000 h 1524000"/>
              <a:gd name="connsiteX11" fmla="*/ 7772400 w 7772400"/>
              <a:gd name="connsiteY11" fmla="*/ 1270000 h 1524000"/>
              <a:gd name="connsiteX12" fmla="*/ 7772400 w 7772400"/>
              <a:gd name="connsiteY12" fmla="*/ 1269995 h 1524000"/>
              <a:gd name="connsiteX13" fmla="*/ 7698004 w 7772400"/>
              <a:gd name="connsiteY13" fmla="*/ 1449604 h 1524000"/>
              <a:gd name="connsiteX14" fmla="*/ 7518395 w 7772400"/>
              <a:gd name="connsiteY14" fmla="*/ 1524000 h 1524000"/>
              <a:gd name="connsiteX15" fmla="*/ 3238500 w 7772400"/>
              <a:gd name="connsiteY15" fmla="*/ 1524000 h 1524000"/>
              <a:gd name="connsiteX16" fmla="*/ 510258 w 7772400"/>
              <a:gd name="connsiteY16" fmla="*/ 4828657 h 1524000"/>
              <a:gd name="connsiteX17" fmla="*/ 1295400 w 7772400"/>
              <a:gd name="connsiteY17" fmla="*/ 1524000 h 1524000"/>
              <a:gd name="connsiteX18" fmla="*/ 254005 w 7772400"/>
              <a:gd name="connsiteY18" fmla="*/ 1524000 h 1524000"/>
              <a:gd name="connsiteX19" fmla="*/ 74396 w 7772400"/>
              <a:gd name="connsiteY19" fmla="*/ 1449604 h 1524000"/>
              <a:gd name="connsiteX20" fmla="*/ 0 w 7772400"/>
              <a:gd name="connsiteY20" fmla="*/ 1269995 h 1524000"/>
              <a:gd name="connsiteX21" fmla="*/ 0 w 7772400"/>
              <a:gd name="connsiteY21" fmla="*/ 1270000 h 1524000"/>
              <a:gd name="connsiteX22" fmla="*/ 0 w 7772400"/>
              <a:gd name="connsiteY22" fmla="*/ 889000 h 1524000"/>
              <a:gd name="connsiteX23" fmla="*/ 0 w 7772400"/>
              <a:gd name="connsiteY23" fmla="*/ 889000 h 1524000"/>
              <a:gd name="connsiteX24" fmla="*/ 0 w 7772400"/>
              <a:gd name="connsiteY24" fmla="*/ 254005 h 1524000"/>
              <a:gd name="connsiteX0" fmla="*/ 0 w 7772400"/>
              <a:gd name="connsiteY0" fmla="*/ 254005 h 4828657"/>
              <a:gd name="connsiteX1" fmla="*/ 74397 w 7772400"/>
              <a:gd name="connsiteY1" fmla="*/ 74396 h 4828657"/>
              <a:gd name="connsiteX2" fmla="*/ 254006 w 7772400"/>
              <a:gd name="connsiteY2" fmla="*/ 0 h 4828657"/>
              <a:gd name="connsiteX3" fmla="*/ 1295400 w 7772400"/>
              <a:gd name="connsiteY3" fmla="*/ 0 h 4828657"/>
              <a:gd name="connsiteX4" fmla="*/ 1295400 w 7772400"/>
              <a:gd name="connsiteY4" fmla="*/ 0 h 4828657"/>
              <a:gd name="connsiteX5" fmla="*/ 3238500 w 7772400"/>
              <a:gd name="connsiteY5" fmla="*/ 0 h 4828657"/>
              <a:gd name="connsiteX6" fmla="*/ 7518395 w 7772400"/>
              <a:gd name="connsiteY6" fmla="*/ 0 h 4828657"/>
              <a:gd name="connsiteX7" fmla="*/ 7698004 w 7772400"/>
              <a:gd name="connsiteY7" fmla="*/ 74397 h 4828657"/>
              <a:gd name="connsiteX8" fmla="*/ 7772400 w 7772400"/>
              <a:gd name="connsiteY8" fmla="*/ 254006 h 4828657"/>
              <a:gd name="connsiteX9" fmla="*/ 7772400 w 7772400"/>
              <a:gd name="connsiteY9" fmla="*/ 889000 h 4828657"/>
              <a:gd name="connsiteX10" fmla="*/ 7772400 w 7772400"/>
              <a:gd name="connsiteY10" fmla="*/ 889000 h 4828657"/>
              <a:gd name="connsiteX11" fmla="*/ 7772400 w 7772400"/>
              <a:gd name="connsiteY11" fmla="*/ 1270000 h 4828657"/>
              <a:gd name="connsiteX12" fmla="*/ 7772400 w 7772400"/>
              <a:gd name="connsiteY12" fmla="*/ 1269995 h 4828657"/>
              <a:gd name="connsiteX13" fmla="*/ 7698004 w 7772400"/>
              <a:gd name="connsiteY13" fmla="*/ 1449604 h 4828657"/>
              <a:gd name="connsiteX14" fmla="*/ 7518395 w 7772400"/>
              <a:gd name="connsiteY14" fmla="*/ 1524000 h 4828657"/>
              <a:gd name="connsiteX15" fmla="*/ 3238500 w 7772400"/>
              <a:gd name="connsiteY15" fmla="*/ 1524000 h 4828657"/>
              <a:gd name="connsiteX16" fmla="*/ 510258 w 7772400"/>
              <a:gd name="connsiteY16" fmla="*/ 4828657 h 4828657"/>
              <a:gd name="connsiteX17" fmla="*/ 2133600 w 7772400"/>
              <a:gd name="connsiteY17" fmla="*/ 1524000 h 4828657"/>
              <a:gd name="connsiteX18" fmla="*/ 254005 w 7772400"/>
              <a:gd name="connsiteY18" fmla="*/ 1524000 h 4828657"/>
              <a:gd name="connsiteX19" fmla="*/ 74396 w 7772400"/>
              <a:gd name="connsiteY19" fmla="*/ 1449604 h 4828657"/>
              <a:gd name="connsiteX20" fmla="*/ 0 w 7772400"/>
              <a:gd name="connsiteY20" fmla="*/ 1269995 h 4828657"/>
              <a:gd name="connsiteX21" fmla="*/ 0 w 7772400"/>
              <a:gd name="connsiteY21" fmla="*/ 1270000 h 4828657"/>
              <a:gd name="connsiteX22" fmla="*/ 0 w 7772400"/>
              <a:gd name="connsiteY22" fmla="*/ 889000 h 4828657"/>
              <a:gd name="connsiteX23" fmla="*/ 0 w 7772400"/>
              <a:gd name="connsiteY23" fmla="*/ 889000 h 4828657"/>
              <a:gd name="connsiteX24" fmla="*/ 0 w 7772400"/>
              <a:gd name="connsiteY24" fmla="*/ 254005 h 4828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772400" h="4828657">
                <a:moveTo>
                  <a:pt x="0" y="254005"/>
                </a:moveTo>
                <a:cubicBezTo>
                  <a:pt x="0" y="186639"/>
                  <a:pt x="26761" y="122032"/>
                  <a:pt x="74397" y="74396"/>
                </a:cubicBezTo>
                <a:cubicBezTo>
                  <a:pt x="122032" y="26761"/>
                  <a:pt x="186639" y="0"/>
                  <a:pt x="254006" y="0"/>
                </a:cubicBezTo>
                <a:lnTo>
                  <a:pt x="1295400" y="0"/>
                </a:lnTo>
                <a:lnTo>
                  <a:pt x="1295400" y="0"/>
                </a:lnTo>
                <a:lnTo>
                  <a:pt x="3238500" y="0"/>
                </a:lnTo>
                <a:lnTo>
                  <a:pt x="7518395" y="0"/>
                </a:lnTo>
                <a:cubicBezTo>
                  <a:pt x="7585761" y="0"/>
                  <a:pt x="7650368" y="26761"/>
                  <a:pt x="7698004" y="74397"/>
                </a:cubicBezTo>
                <a:cubicBezTo>
                  <a:pt x="7745639" y="122032"/>
                  <a:pt x="7772400" y="186639"/>
                  <a:pt x="7772400" y="254006"/>
                </a:cubicBezTo>
                <a:lnTo>
                  <a:pt x="7772400" y="889000"/>
                </a:lnTo>
                <a:lnTo>
                  <a:pt x="7772400" y="889000"/>
                </a:lnTo>
                <a:lnTo>
                  <a:pt x="7772400" y="1270000"/>
                </a:lnTo>
                <a:lnTo>
                  <a:pt x="7772400" y="1269995"/>
                </a:lnTo>
                <a:cubicBezTo>
                  <a:pt x="7772400" y="1337361"/>
                  <a:pt x="7745639" y="1401969"/>
                  <a:pt x="7698004" y="1449604"/>
                </a:cubicBezTo>
                <a:cubicBezTo>
                  <a:pt x="7650369" y="1497239"/>
                  <a:pt x="7585762" y="1524000"/>
                  <a:pt x="7518395" y="1524000"/>
                </a:cubicBezTo>
                <a:lnTo>
                  <a:pt x="3238500" y="1524000"/>
                </a:lnTo>
                <a:lnTo>
                  <a:pt x="510258" y="4828657"/>
                </a:lnTo>
                <a:lnTo>
                  <a:pt x="2133600" y="1524000"/>
                </a:lnTo>
                <a:lnTo>
                  <a:pt x="254005" y="1524000"/>
                </a:lnTo>
                <a:cubicBezTo>
                  <a:pt x="186639" y="1524000"/>
                  <a:pt x="122031" y="1497239"/>
                  <a:pt x="74396" y="1449604"/>
                </a:cubicBezTo>
                <a:cubicBezTo>
                  <a:pt x="26761" y="1401969"/>
                  <a:pt x="0" y="1337362"/>
                  <a:pt x="0" y="1269995"/>
                </a:cubicBezTo>
                <a:lnTo>
                  <a:pt x="0" y="1270000"/>
                </a:lnTo>
                <a:lnTo>
                  <a:pt x="0" y="889000"/>
                </a:lnTo>
                <a:lnTo>
                  <a:pt x="0" y="889000"/>
                </a:lnTo>
                <a:lnTo>
                  <a:pt x="0" y="25400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buNone/>
            </a:pPr>
            <a:endParaRPr lang="en-US" sz="3600" dirty="0" smtClean="0">
              <a:solidFill>
                <a:schemeClr val="tx1"/>
              </a:solidFill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4038601" y="2895600"/>
            <a:ext cx="4961964" cy="1600199"/>
          </a:xfrm>
          <a:prstGeom prst="wedgeRoundRectCallout">
            <a:avLst>
              <a:gd name="adj1" fmla="val -48358"/>
              <a:gd name="adj2" fmla="val 121252"/>
              <a:gd name="adj3" fmla="val 16667"/>
            </a:avLst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Let’s learn some things about the cameras first.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600200" y="1143000"/>
            <a:ext cx="6934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None/>
            </a:pPr>
            <a:r>
              <a:rPr lang="en-US" sz="3600" dirty="0" smtClean="0"/>
              <a:t>Let’s use webcams for science.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choosing the webcam images and </a:t>
            </a:r>
            <a:br>
              <a:rPr lang="en-US" dirty="0" smtClean="0"/>
            </a:br>
            <a:r>
              <a:rPr lang="en-US" dirty="0" smtClean="0"/>
              <a:t>the satellite 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PCA on all images: 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sz="2800" dirty="0" smtClean="0"/>
              <a:t>first coefficients depend on </a:t>
            </a:r>
            <a:r>
              <a:rPr lang="en-US" sz="2800" b="1" dirty="0" smtClean="0"/>
              <a:t>sun position</a:t>
            </a:r>
            <a:endParaRPr lang="en-US" b="1" dirty="0" smtClean="0"/>
          </a:p>
          <a:p>
            <a:pPr lvl="1"/>
            <a:endParaRPr lang="en-US" dirty="0" smtClean="0"/>
          </a:p>
          <a:p>
            <a:pPr>
              <a:buNone/>
            </a:pPr>
            <a:r>
              <a:rPr lang="en-US" dirty="0" smtClean="0"/>
              <a:t>PCA on many days of images at noon: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sz="2800" dirty="0" smtClean="0"/>
              <a:t>first coefficients depend on </a:t>
            </a:r>
            <a:r>
              <a:rPr lang="en-US" sz="2800" b="1" dirty="0" smtClean="0"/>
              <a:t>weather conditions</a:t>
            </a: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localization using sunlight images</a:t>
            </a:r>
          </a:p>
        </p:txBody>
      </p:sp>
      <p:pic>
        <p:nvPicPr>
          <p:cNvPr id="1638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1371600"/>
            <a:ext cx="5410200" cy="503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localization using satellite imagery</a:t>
            </a:r>
          </a:p>
        </p:txBody>
      </p:sp>
      <p:sp>
        <p:nvSpPr>
          <p:cNvPr id="17411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535114"/>
            <a:ext cx="5638800" cy="5115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9400" y="1600200"/>
            <a:ext cx="2057400" cy="1028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/>
          <a:srcRect b="70314"/>
          <a:stretch>
            <a:fillRect/>
          </a:stretch>
        </p:blipFill>
        <p:spPr bwMode="auto">
          <a:xfrm>
            <a:off x="5943600" y="4929188"/>
            <a:ext cx="3200400" cy="192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camera orientation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Given</a:t>
            </a:r>
            <a:r>
              <a:rPr lang="en-US" dirty="0" smtClean="0"/>
              <a:t>: a sequence of time-stamped images</a:t>
            </a:r>
          </a:p>
          <a:p>
            <a:r>
              <a:rPr lang="en-US" b="1" dirty="0" smtClean="0"/>
              <a:t>Output</a:t>
            </a:r>
            <a:r>
              <a:rPr lang="en-US" dirty="0" smtClean="0"/>
              <a:t>: the geographic </a:t>
            </a:r>
            <a:r>
              <a:rPr lang="en-US" dirty="0" smtClean="0">
                <a:solidFill>
                  <a:schemeClr val="accent2"/>
                </a:solidFill>
              </a:rPr>
              <a:t>orientation</a:t>
            </a:r>
            <a:r>
              <a:rPr lang="en-US" dirty="0" smtClean="0"/>
              <a:t> of the camera</a:t>
            </a:r>
          </a:p>
        </p:txBody>
      </p:sp>
      <p:pic>
        <p:nvPicPr>
          <p:cNvPr id="6" name="Picture 2" descr="C:\Users\jacobsn\Documents\Presentations\2007 CVPR - Consistent Temporal Variations\imbig_mean.jpg"/>
          <p:cNvPicPr>
            <a:picLocks noChangeAspect="1" noChangeArrowheads="1"/>
          </p:cNvPicPr>
          <p:nvPr/>
        </p:nvPicPr>
        <p:blipFill>
          <a:blip r:embed="rId2"/>
          <a:srcRect l="12194" r="21293" b="46130"/>
          <a:stretch>
            <a:fillRect/>
          </a:stretch>
        </p:blipFill>
        <p:spPr bwMode="auto">
          <a:xfrm>
            <a:off x="0" y="3657600"/>
            <a:ext cx="9144000" cy="373380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-457200" y="3505200"/>
            <a:ext cx="10287000" cy="510540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geo-orientation algorithm overview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 eaLnBrk="1" hangingPunct="1">
              <a:buNone/>
            </a:pPr>
            <a:r>
              <a:rPr lang="en-US" dirty="0" smtClean="0"/>
              <a:t>Assume that the camera location is known.</a:t>
            </a:r>
          </a:p>
          <a:p>
            <a:pPr marL="514350" indent="-514350" eaLnBrk="1" hangingPunct="1">
              <a:buNone/>
            </a:pPr>
            <a:endParaRPr lang="en-US" dirty="0" smtClean="0"/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dirty="0" smtClean="0"/>
              <a:t>Find pixels that image sky.</a:t>
            </a:r>
          </a:p>
          <a:p>
            <a:pPr marL="514350" indent="-514350" eaLnBrk="1" hangingPunct="1">
              <a:buFont typeface="+mj-lt"/>
              <a:buAutoNum type="arabicPeriod"/>
            </a:pPr>
            <a:endParaRPr lang="en-US" dirty="0" smtClean="0"/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dirty="0" smtClean="0"/>
              <a:t>Create synthetic hemispherical sky-appearance images.</a:t>
            </a:r>
          </a:p>
          <a:p>
            <a:pPr marL="514350" indent="-514350" eaLnBrk="1" hangingPunct="1">
              <a:buFont typeface="+mj-lt"/>
              <a:buAutoNum type="arabicPeriod"/>
            </a:pPr>
            <a:endParaRPr lang="en-US" dirty="0" smtClean="0"/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dirty="0" smtClean="0"/>
              <a:t>Match sky pixels to synthetic sky-appearance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1286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WACV 2008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/>
              <a:t>Step 1: Find sky pixels</a:t>
            </a:r>
          </a:p>
        </p:txBody>
      </p:sp>
      <p:pic>
        <p:nvPicPr>
          <p:cNvPr id="2253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63700"/>
            <a:ext cx="4638675" cy="519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5013325" y="2017713"/>
            <a:ext cx="3825875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Algorithm: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Solve </a:t>
            </a:r>
            <a:r>
              <a:rPr lang="en-US" dirty="0"/>
              <a:t>for component images using </a:t>
            </a:r>
            <a:r>
              <a:rPr lang="en-US" dirty="0" smtClean="0"/>
              <a:t>PCA.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Threshold </a:t>
            </a:r>
            <a:r>
              <a:rPr lang="en-US" dirty="0"/>
              <a:t>each pixel on the value of component 1.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2800" y="4702175"/>
            <a:ext cx="5791200" cy="215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4" name="Title 1"/>
          <p:cNvSpPr>
            <a:spLocks noGrp="1"/>
          </p:cNvSpPr>
          <p:nvPr>
            <p:ph type="title" idx="4294967295"/>
          </p:nvPr>
        </p:nvSpPr>
        <p:spPr>
          <a:xfrm>
            <a:off x="457200" y="3048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dirty="0" smtClean="0"/>
              <a:t>Step 2: creating synthetic sky image</a:t>
            </a:r>
          </a:p>
        </p:txBody>
      </p:sp>
      <p:pic>
        <p:nvPicPr>
          <p:cNvPr id="23555" name="Picture 2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/>
          <a:srcRect/>
          <a:stretch>
            <a:fillRect/>
          </a:stretch>
        </p:blipFill>
        <p:spPr>
          <a:xfrm>
            <a:off x="4267200" y="1524000"/>
            <a:ext cx="4038600" cy="2286000"/>
          </a:xfrm>
        </p:spPr>
      </p:pic>
      <p:sp>
        <p:nvSpPr>
          <p:cNvPr id="23556" name="Text Box 5"/>
          <p:cNvSpPr txBox="1">
            <a:spLocks noChangeArrowheads="1"/>
          </p:cNvSpPr>
          <p:nvPr/>
        </p:nvSpPr>
        <p:spPr bwMode="auto">
          <a:xfrm>
            <a:off x="5662" y="6581001"/>
            <a:ext cx="410913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 err="1"/>
              <a:t>Preetham</a:t>
            </a:r>
            <a:r>
              <a:rPr lang="en-US" sz="1200" dirty="0"/>
              <a:t> et al. “A practical model for daylight”, SIGGRAPH ’99.</a:t>
            </a:r>
          </a:p>
        </p:txBody>
      </p:sp>
      <p:pic>
        <p:nvPicPr>
          <p:cNvPr id="23557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33800" y="3886200"/>
            <a:ext cx="5181600" cy="98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31"/>
          <p:cNvSpPr txBox="1">
            <a:spLocks noChangeArrowheads="1"/>
          </p:cNvSpPr>
          <p:nvPr/>
        </p:nvSpPr>
        <p:spPr bwMode="auto">
          <a:xfrm>
            <a:off x="152400" y="1752600"/>
            <a:ext cx="518160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/>
            <a:r>
              <a:rPr lang="en-US" sz="2400" dirty="0" smtClean="0"/>
              <a:t>For each time we have an image: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compute sun direction</a:t>
            </a:r>
          </a:p>
          <a:p>
            <a:pPr marL="914400" lvl="1" indent="-457200"/>
            <a:r>
              <a:rPr lang="en-US" sz="2400" dirty="0" smtClean="0"/>
              <a:t>(we know time and location)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create synthetic sky image</a:t>
            </a:r>
            <a:endParaRPr lang="en-US" sz="2400" dirty="0"/>
          </a:p>
          <a:p>
            <a:pPr marL="914400" lvl="1" indent="-457200"/>
            <a:r>
              <a:rPr lang="en-US" sz="2400" dirty="0" smtClean="0"/>
              <a:t>(using analytical model)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6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6"/>
          <p:cNvGrpSpPr>
            <a:grpSpLocks/>
          </p:cNvGrpSpPr>
          <p:nvPr/>
        </p:nvGrpSpPr>
        <p:grpSpPr bwMode="auto">
          <a:xfrm>
            <a:off x="1524000" y="2609850"/>
            <a:ext cx="2428875" cy="3638550"/>
            <a:chOff x="150" y="192"/>
            <a:chExt cx="2058" cy="2292"/>
          </a:xfrm>
        </p:grpSpPr>
        <p:pic>
          <p:nvPicPr>
            <p:cNvPr id="24592" name="Picture 7" descr="render_4_2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50" y="192"/>
              <a:ext cx="2058" cy="3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593" name="Picture 8" descr="render_4_2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50" y="576"/>
              <a:ext cx="2058" cy="3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594" name="Picture 10" descr="render_4_26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50" y="960"/>
              <a:ext cx="2058" cy="3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595" name="Picture 11" descr="render_4_27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50" y="1344"/>
              <a:ext cx="2058" cy="3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596" name="Picture 12" descr="render_4_28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50" y="1728"/>
              <a:ext cx="2058" cy="3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597" name="Picture 13" descr="render_4_29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50" y="2112"/>
              <a:ext cx="2058" cy="3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27"/>
          <p:cNvGrpSpPr>
            <a:grpSpLocks/>
          </p:cNvGrpSpPr>
          <p:nvPr/>
        </p:nvGrpSpPr>
        <p:grpSpPr bwMode="auto">
          <a:xfrm>
            <a:off x="5130266" y="2609850"/>
            <a:ext cx="2438400" cy="3638550"/>
            <a:chOff x="2598" y="204"/>
            <a:chExt cx="2058" cy="2292"/>
          </a:xfrm>
        </p:grpSpPr>
        <p:pic>
          <p:nvPicPr>
            <p:cNvPr id="24584" name="Picture 15" descr="real_4_24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2598" y="204"/>
              <a:ext cx="2058" cy="3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585" name="Picture 16" descr="real_4_25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598" y="588"/>
              <a:ext cx="2058" cy="3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586" name="Picture 17" descr="real_4_26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2598" y="972"/>
              <a:ext cx="2058" cy="3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587" name="Picture 18" descr="real_4_27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2598" y="1356"/>
              <a:ext cx="2058" cy="3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588" name="Picture 19" descr="real_4_28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2598" y="1740"/>
              <a:ext cx="2058" cy="3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589" name="Picture 20" descr="real_4_29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2598" y="2124"/>
              <a:ext cx="2058" cy="3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4580" name="Text Box 22"/>
          <p:cNvSpPr txBox="1">
            <a:spLocks noChangeArrowheads="1"/>
          </p:cNvSpPr>
          <p:nvPr/>
        </p:nvSpPr>
        <p:spPr bwMode="auto">
          <a:xfrm>
            <a:off x="1524000" y="6308725"/>
            <a:ext cx="2438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simulated</a:t>
            </a:r>
          </a:p>
        </p:txBody>
      </p:sp>
      <p:sp>
        <p:nvSpPr>
          <p:cNvPr id="24581" name="Text Box 23"/>
          <p:cNvSpPr txBox="1">
            <a:spLocks noChangeArrowheads="1"/>
          </p:cNvSpPr>
          <p:nvPr/>
        </p:nvSpPr>
        <p:spPr bwMode="auto">
          <a:xfrm>
            <a:off x="5029200" y="6308725"/>
            <a:ext cx="261566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rectangular </a:t>
            </a:r>
            <a:r>
              <a:rPr lang="en-US" dirty="0"/>
              <a:t>sub-images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457200" y="3048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828799" y="381000"/>
            <a:ext cx="5743577" cy="2057400"/>
            <a:chOff x="685800" y="1295400"/>
            <a:chExt cx="5105400" cy="1828800"/>
          </a:xfrm>
        </p:grpSpPr>
        <p:pic>
          <p:nvPicPr>
            <p:cNvPr id="24582" name="Picture 2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685800" y="1295400"/>
              <a:ext cx="5105400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Rectangle 28"/>
            <p:cNvSpPr>
              <a:spLocks noChangeArrowheads="1"/>
            </p:cNvSpPr>
            <p:nvPr/>
          </p:nvSpPr>
          <p:spPr bwMode="auto">
            <a:xfrm>
              <a:off x="3869266" y="2108200"/>
              <a:ext cx="762000" cy="304800"/>
            </a:xfrm>
            <a:prstGeom prst="rect">
              <a:avLst/>
            </a:prstGeom>
            <a:solidFill>
              <a:schemeClr val="accent2">
                <a:alpha val="32156"/>
              </a:schemeClr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pPr lvl="0"/>
            <a:r>
              <a:rPr lang="en-US" sz="4000" dirty="0" smtClean="0"/>
              <a:t>Step 3: computing match score</a:t>
            </a:r>
          </a:p>
        </p:txBody>
      </p:sp>
      <p:pic>
        <p:nvPicPr>
          <p:cNvPr id="25603" name="Picture 2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228600" y="2979738"/>
            <a:ext cx="4038600" cy="3878262"/>
          </a:xfrm>
        </p:spPr>
      </p:pic>
      <p:sp>
        <p:nvSpPr>
          <p:cNvPr id="25604" name="Text Box 29"/>
          <p:cNvSpPr txBox="1">
            <a:spLocks noChangeArrowheads="1"/>
          </p:cNvSpPr>
          <p:nvPr/>
        </p:nvSpPr>
        <p:spPr bwMode="auto">
          <a:xfrm>
            <a:off x="4648200" y="3276600"/>
            <a:ext cx="29765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Westward facing camera</a:t>
            </a:r>
          </a:p>
        </p:txBody>
      </p:sp>
      <p:sp>
        <p:nvSpPr>
          <p:cNvPr id="25605" name="Rectangle 30"/>
          <p:cNvSpPr>
            <a:spLocks noChangeArrowheads="1"/>
          </p:cNvSpPr>
          <p:nvPr/>
        </p:nvSpPr>
        <p:spPr bwMode="auto">
          <a:xfrm>
            <a:off x="4648200" y="4191000"/>
            <a:ext cx="42037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Same camera, sun images dropped</a:t>
            </a:r>
          </a:p>
        </p:txBody>
      </p:sp>
      <p:sp>
        <p:nvSpPr>
          <p:cNvPr id="25606" name="Text Box 31"/>
          <p:cNvSpPr txBox="1">
            <a:spLocks noChangeArrowheads="1"/>
          </p:cNvSpPr>
          <p:nvPr/>
        </p:nvSpPr>
        <p:spPr bwMode="auto">
          <a:xfrm>
            <a:off x="4648200" y="5040313"/>
            <a:ext cx="25114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South facing camera</a:t>
            </a:r>
          </a:p>
        </p:txBody>
      </p:sp>
      <p:sp>
        <p:nvSpPr>
          <p:cNvPr id="25607" name="Text Box 32"/>
          <p:cNvSpPr txBox="1">
            <a:spLocks noChangeArrowheads="1"/>
          </p:cNvSpPr>
          <p:nvPr/>
        </p:nvSpPr>
        <p:spPr bwMode="auto">
          <a:xfrm>
            <a:off x="4648200" y="5943600"/>
            <a:ext cx="19816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East facing camera</a:t>
            </a:r>
            <a:endParaRPr lang="en-US" dirty="0"/>
          </a:p>
        </p:txBody>
      </p:sp>
      <p:pic>
        <p:nvPicPr>
          <p:cNvPr id="2560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599" y="1371600"/>
            <a:ext cx="4041777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5257800" y="1143000"/>
            <a:ext cx="3581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Compute normalized cross-correlation between pairs of synthetic and real sky image.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Average the results.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Conclusions</a:t>
            </a:r>
          </a:p>
        </p:txBody>
      </p:sp>
      <p:sp>
        <p:nvSpPr>
          <p:cNvPr id="27651" name="Rectangle 3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None/>
            </a:pPr>
            <a:r>
              <a:rPr lang="en-US" sz="2800" dirty="0" smtClean="0"/>
              <a:t>Natural variations are a strong cue for location and orientation.</a:t>
            </a:r>
          </a:p>
          <a:p>
            <a:pPr marL="514350" indent="-514350" eaLnBrk="1" hangingPunct="1">
              <a:buNone/>
            </a:pPr>
            <a:endParaRPr lang="en-US" sz="2800" dirty="0" smtClean="0"/>
          </a:p>
          <a:p>
            <a:pPr marL="514350" indent="-514350" eaLnBrk="1" hangingPunct="1">
              <a:buNone/>
            </a:pPr>
            <a:r>
              <a:rPr lang="en-US" sz="2800" dirty="0" smtClean="0"/>
              <a:t>We have automated methods of using these cues.</a:t>
            </a:r>
          </a:p>
          <a:p>
            <a:pPr marL="514350" indent="-514350" eaLnBrk="1" hangingPunct="1">
              <a:buNone/>
            </a:pPr>
            <a:endParaRPr lang="en-US" sz="2800" dirty="0" smtClean="0"/>
          </a:p>
          <a:p>
            <a:pPr marL="514350" indent="-514350" eaLnBrk="1" hangingPunct="1">
              <a:buNone/>
            </a:pPr>
            <a:r>
              <a:rPr lang="en-US" sz="2800" dirty="0" smtClean="0"/>
              <a:t>Future work</a:t>
            </a:r>
            <a:endParaRPr lang="en-US" sz="4300" dirty="0" smtClean="0"/>
          </a:p>
          <a:p>
            <a:r>
              <a:rPr lang="en-US" sz="2800" dirty="0" smtClean="0"/>
              <a:t>estimate scene structure</a:t>
            </a:r>
          </a:p>
          <a:p>
            <a:r>
              <a:rPr lang="en-US" sz="2800" dirty="0" smtClean="0"/>
              <a:t>estimate other camera parameters</a:t>
            </a:r>
          </a:p>
          <a:p>
            <a:r>
              <a:rPr lang="en-US" sz="2800" dirty="0" smtClean="0"/>
              <a:t>use cameras for science</a:t>
            </a:r>
          </a:p>
          <a:p>
            <a:pPr>
              <a:buNone/>
            </a:pP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514600"/>
            <a:ext cx="7010400" cy="114300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accent2"/>
                </a:solidFill>
              </a:rPr>
              <a:t>Where</a:t>
            </a:r>
            <a:r>
              <a:rPr lang="en-US" dirty="0" smtClean="0"/>
              <a:t> is the webcam?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905000" y="3581400"/>
            <a:ext cx="7010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What 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direction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is it pointing?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609600"/>
            <a:ext cx="77300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given only a webcam’s URL</a:t>
            </a:r>
            <a:endParaRPr lang="en-US" sz="5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>
            <a:noAutofit/>
          </a:bodyPr>
          <a:lstStyle/>
          <a:p>
            <a:r>
              <a:rPr lang="en-US" sz="8000" dirty="0" smtClean="0"/>
              <a:t>Thanks</a:t>
            </a:r>
            <a:endParaRPr lang="en-US" sz="24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255837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 smtClean="0"/>
              <a:t>Collaborators</a:t>
            </a:r>
          </a:p>
          <a:p>
            <a:pPr lvl="1"/>
            <a:r>
              <a:rPr lang="en-US" dirty="0" smtClean="0"/>
              <a:t>Robert </a:t>
            </a:r>
            <a:r>
              <a:rPr lang="en-US" dirty="0" err="1" smtClean="0"/>
              <a:t>Pless</a:t>
            </a:r>
            <a:endParaRPr lang="en-US" dirty="0" smtClean="0"/>
          </a:p>
          <a:p>
            <a:pPr lvl="1"/>
            <a:r>
              <a:rPr lang="en-US" dirty="0" smtClean="0"/>
              <a:t>Nathaniel Roman</a:t>
            </a:r>
          </a:p>
          <a:p>
            <a:pPr lvl="1"/>
            <a:r>
              <a:rPr lang="en-US" dirty="0" smtClean="0"/>
              <a:t>Scott </a:t>
            </a:r>
            <a:r>
              <a:rPr lang="en-US" dirty="0" err="1" smtClean="0"/>
              <a:t>Satkin</a:t>
            </a:r>
            <a:endParaRPr lang="en-US" dirty="0" smtClean="0"/>
          </a:p>
          <a:p>
            <a:pPr lvl="1"/>
            <a:r>
              <a:rPr lang="en-US" dirty="0" smtClean="0"/>
              <a:t>Walker Burgin</a:t>
            </a:r>
          </a:p>
          <a:p>
            <a:pPr lvl="1"/>
            <a:r>
              <a:rPr lang="en-US" dirty="0" smtClean="0"/>
              <a:t>Richard Speyer</a:t>
            </a:r>
          </a:p>
          <a:p>
            <a:pPr lvl="1"/>
            <a:endParaRPr lang="en-US" sz="2000" dirty="0" smtClean="0"/>
          </a:p>
          <a:p>
            <a:r>
              <a:rPr lang="en-US" sz="2800" dirty="0" smtClean="0"/>
              <a:t>Partially supported by NSF Career award IIS-0546383</a:t>
            </a:r>
          </a:p>
          <a:p>
            <a:pPr>
              <a:buNone/>
            </a:pPr>
            <a:endParaRPr lang="en-US" sz="2800" dirty="0" smtClean="0"/>
          </a:p>
          <a:p>
            <a:r>
              <a:rPr lang="en-US" sz="1800" dirty="0" smtClean="0"/>
              <a:t>Image credits</a:t>
            </a:r>
          </a:p>
          <a:p>
            <a:pPr lvl="1"/>
            <a:r>
              <a:rPr lang="en-US" sz="1100" dirty="0" smtClean="0"/>
              <a:t>Bernie Bernard TDI-Brooks International, Inc.</a:t>
            </a:r>
            <a:endParaRPr lang="en-US" sz="1600" dirty="0" smtClean="0"/>
          </a:p>
          <a:p>
            <a:endParaRPr lang="en-US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Where</a:t>
            </a:r>
            <a:r>
              <a:rPr lang="en-US" dirty="0" smtClean="0"/>
              <a:t> is this webcam?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lum bright="3000" contrast="41000"/>
          </a:blip>
          <a:srcRect l="65529" t="30387" r="17169" b="47271"/>
          <a:stretch>
            <a:fillRect/>
          </a:stretch>
        </p:blipFill>
        <p:spPr bwMode="auto">
          <a:xfrm>
            <a:off x="395087" y="1132114"/>
            <a:ext cx="8375598" cy="4506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5715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What 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direction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is it pointing?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 b="6667"/>
          <a:stretch>
            <a:fillRect/>
          </a:stretch>
        </p:blipFill>
        <p:spPr bwMode="auto">
          <a:xfrm>
            <a:off x="0" y="4114800"/>
            <a:ext cx="30480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 b="6667"/>
          <a:stretch>
            <a:fillRect/>
          </a:stretch>
        </p:blipFill>
        <p:spPr bwMode="auto">
          <a:xfrm>
            <a:off x="3048000" y="4114800"/>
            <a:ext cx="30480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/>
          <a:srcRect b="6667"/>
          <a:stretch>
            <a:fillRect/>
          </a:stretch>
        </p:blipFill>
        <p:spPr bwMode="auto">
          <a:xfrm>
            <a:off x="6096000" y="1752600"/>
            <a:ext cx="30480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5"/>
          <a:srcRect b="6667"/>
          <a:stretch>
            <a:fillRect/>
          </a:stretch>
        </p:blipFill>
        <p:spPr bwMode="auto">
          <a:xfrm>
            <a:off x="3048000" y="1752600"/>
            <a:ext cx="30480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6"/>
          <a:srcRect b="6667"/>
          <a:stretch>
            <a:fillRect/>
          </a:stretch>
        </p:blipFill>
        <p:spPr bwMode="auto">
          <a:xfrm>
            <a:off x="6096000" y="4114800"/>
            <a:ext cx="30480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7"/>
          <a:srcRect b="6667"/>
          <a:stretch>
            <a:fillRect/>
          </a:stretch>
        </p:blipFill>
        <p:spPr bwMode="auto">
          <a:xfrm>
            <a:off x="0" y="1752600"/>
            <a:ext cx="30480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914400" y="609600"/>
            <a:ext cx="730072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smtClean="0">
                <a:solidFill>
                  <a:schemeClr val="accent2"/>
                </a:solidFill>
              </a:rPr>
              <a:t>Where</a:t>
            </a:r>
            <a:r>
              <a:rPr lang="en-US" sz="4400" dirty="0" smtClean="0"/>
              <a:t> are these webcams?</a:t>
            </a:r>
            <a:endParaRPr lang="en-US" sz="4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lvl="1" algn="ctr" rtl="0">
              <a:spcBef>
                <a:spcPct val="0"/>
              </a:spcBef>
            </a:pPr>
            <a:r>
              <a:rPr lang="en-US" sz="4000" dirty="0" smtClean="0"/>
              <a:t>our idea: use many images</a:t>
            </a:r>
            <a:endParaRPr lang="en-US" sz="40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066800"/>
            <a:ext cx="786765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 test dataset of webcam images</a:t>
            </a:r>
          </a:p>
          <a:p>
            <a:endParaRPr lang="en-US" dirty="0" smtClean="0"/>
          </a:p>
          <a:p>
            <a:r>
              <a:rPr lang="en-US" dirty="0" smtClean="0"/>
              <a:t>examples of natural scene variations</a:t>
            </a:r>
          </a:p>
          <a:p>
            <a:endParaRPr lang="en-US" dirty="0" smtClean="0"/>
          </a:p>
          <a:p>
            <a:r>
              <a:rPr lang="en-US" dirty="0" smtClean="0"/>
              <a:t>method for determining location</a:t>
            </a:r>
          </a:p>
          <a:p>
            <a:endParaRPr lang="en-US" dirty="0" smtClean="0"/>
          </a:p>
          <a:p>
            <a:r>
              <a:rPr lang="en-US" dirty="0" smtClean="0"/>
              <a:t>method for determining orientation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 eaLnBrk="1" hangingPunct="1"/>
            <a:r>
              <a:rPr lang="en-US" dirty="0" smtClean="0"/>
              <a:t>our test dataset:</a:t>
            </a:r>
            <a:br>
              <a:rPr lang="en-US" dirty="0" smtClean="0"/>
            </a:br>
            <a:r>
              <a:rPr lang="en-US" dirty="0" smtClean="0"/>
              <a:t>the archive of many outdoor scenes</a:t>
            </a:r>
          </a:p>
        </p:txBody>
      </p:sp>
      <p:sp>
        <p:nvSpPr>
          <p:cNvPr id="276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667000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   1000 webcams</a:t>
            </a:r>
          </a:p>
          <a:p>
            <a:pPr eaLnBrk="1" hangingPunct="1">
              <a:buNone/>
            </a:pPr>
            <a:r>
              <a:rPr lang="en-US" dirty="0" smtClean="0"/>
              <a:t>x        3 years</a:t>
            </a:r>
          </a:p>
          <a:p>
            <a:pPr eaLnBrk="1" hangingPunct="1">
              <a:buNone/>
            </a:pPr>
            <a:r>
              <a:rPr lang="en-US" dirty="0" smtClean="0"/>
              <a:t>39 </a:t>
            </a:r>
            <a:r>
              <a:rPr lang="en-US" dirty="0" smtClean="0"/>
              <a:t>million images</a:t>
            </a:r>
          </a:p>
          <a:p>
            <a:pPr eaLnBrk="1" hangingPunct="1"/>
            <a:endParaRPr lang="en-US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2514600"/>
            <a:ext cx="3027586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8" name="Straight Connector 17"/>
          <p:cNvCxnSpPr/>
          <p:nvPr/>
        </p:nvCxnSpPr>
        <p:spPr>
          <a:xfrm>
            <a:off x="533400" y="3886167"/>
            <a:ext cx="2895600" cy="3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7200" y="5181600"/>
            <a:ext cx="79773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many examples of how </a:t>
            </a:r>
          </a:p>
          <a:p>
            <a:r>
              <a:rPr lang="en-US" sz="2800" dirty="0" smtClean="0"/>
              <a:t>           the appearance of the world </a:t>
            </a:r>
            <a:r>
              <a:rPr lang="en-US" sz="2800" dirty="0" smtClean="0">
                <a:solidFill>
                  <a:schemeClr val="accent3"/>
                </a:solidFill>
              </a:rPr>
              <a:t>changes over time</a:t>
            </a:r>
            <a:endParaRPr lang="en-US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Picture 2" descr="C:\Users\jacobsn\Documents\Presentations\2007 CVPR - Consistent Temporal Variations\imbig_mean.jpg"/>
          <p:cNvPicPr>
            <a:picLocks noChangeAspect="1" noChangeArrowheads="1"/>
          </p:cNvPicPr>
          <p:nvPr/>
        </p:nvPicPr>
        <p:blipFill>
          <a:blip r:embed="rId2"/>
          <a:srcRect l="7760" r="12979" b="1055"/>
          <a:stretch>
            <a:fillRect/>
          </a:stretch>
        </p:blipFill>
        <p:spPr bwMode="auto">
          <a:xfrm>
            <a:off x="-762000" y="0"/>
            <a:ext cx="108966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1024</TotalTime>
  <Words>733</Words>
  <Application>Microsoft Office PowerPoint</Application>
  <PresentationFormat>On-screen Show (4:3)</PresentationFormat>
  <Paragraphs>201</Paragraphs>
  <Slides>30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determining the location and orientation of webcams using natural scene variations </vt:lpstr>
      <vt:lpstr>Slide 2</vt:lpstr>
      <vt:lpstr>Where is the webcam?</vt:lpstr>
      <vt:lpstr>Where is this webcam?</vt:lpstr>
      <vt:lpstr>Slide 5</vt:lpstr>
      <vt:lpstr>our idea: use many images</vt:lpstr>
      <vt:lpstr>talk overview</vt:lpstr>
      <vt:lpstr>our test dataset: the archive of many outdoor scenes</vt:lpstr>
      <vt:lpstr>Slide 9</vt:lpstr>
      <vt:lpstr>Slide 10</vt:lpstr>
      <vt:lpstr>examples of natural variations</vt:lpstr>
      <vt:lpstr>day to day variations</vt:lpstr>
      <vt:lpstr>seasonal variations</vt:lpstr>
      <vt:lpstr>the webcam geo-localization problem</vt:lpstr>
      <vt:lpstr>existing localization methods</vt:lpstr>
      <vt:lpstr>Our approach</vt:lpstr>
      <vt:lpstr>Slide 17</vt:lpstr>
      <vt:lpstr>Slide 18</vt:lpstr>
      <vt:lpstr>our geo-location algorithm</vt:lpstr>
      <vt:lpstr>choosing the webcam images and  the satellite maps</vt:lpstr>
      <vt:lpstr>localization using sunlight images</vt:lpstr>
      <vt:lpstr>localization using satellite imagery</vt:lpstr>
      <vt:lpstr>the camera orientation problem</vt:lpstr>
      <vt:lpstr>geo-orientation algorithm overview</vt:lpstr>
      <vt:lpstr>Step 1: Find sky pixels</vt:lpstr>
      <vt:lpstr>Step 2: creating synthetic sky image</vt:lpstr>
      <vt:lpstr>Slide 27</vt:lpstr>
      <vt:lpstr>Step 3: computing match score</vt:lpstr>
      <vt:lpstr>Conclusions</vt:lpstr>
      <vt:lpstr>Thanks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Nathan Jacobs</dc:creator>
  <cp:lastModifiedBy>jacobsn</cp:lastModifiedBy>
  <cp:revision>236</cp:revision>
  <dcterms:created xsi:type="dcterms:W3CDTF">2006-08-16T00:00:00Z</dcterms:created>
  <dcterms:modified xsi:type="dcterms:W3CDTF">2009-02-20T18:02:19Z</dcterms:modified>
</cp:coreProperties>
</file>